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5" r:id="rId3"/>
    <p:sldId id="304" r:id="rId4"/>
    <p:sldId id="315" r:id="rId5"/>
    <p:sldId id="316" r:id="rId6"/>
    <p:sldId id="317" r:id="rId7"/>
    <p:sldId id="318" r:id="rId8"/>
    <p:sldId id="268" r:id="rId9"/>
    <p:sldId id="269" r:id="rId10"/>
    <p:sldId id="271" r:id="rId11"/>
    <p:sldId id="274" r:id="rId12"/>
    <p:sldId id="273" r:id="rId13"/>
    <p:sldId id="319" r:id="rId14"/>
    <p:sldId id="320" r:id="rId15"/>
    <p:sldId id="293" r:id="rId16"/>
    <p:sldId id="279" r:id="rId17"/>
    <p:sldId id="311" r:id="rId18"/>
    <p:sldId id="312" r:id="rId19"/>
    <p:sldId id="313" r:id="rId20"/>
    <p:sldId id="291" r:id="rId21"/>
    <p:sldId id="314" r:id="rId22"/>
    <p:sldId id="280" r:id="rId23"/>
    <p:sldId id="305" r:id="rId24"/>
    <p:sldId id="306" r:id="rId25"/>
    <p:sldId id="282" r:id="rId26"/>
    <p:sldId id="307" r:id="rId27"/>
    <p:sldId id="283" r:id="rId28"/>
    <p:sldId id="308" r:id="rId29"/>
    <p:sldId id="286" r:id="rId30"/>
    <p:sldId id="309" r:id="rId31"/>
    <p:sldId id="310" r:id="rId32"/>
    <p:sldId id="288" r:id="rId33"/>
    <p:sldId id="267" r:id="rId34"/>
    <p:sldId id="287" r:id="rId35"/>
    <p:sldId id="300" r:id="rId36"/>
    <p:sldId id="301" r:id="rId37"/>
    <p:sldId id="302" r:id="rId38"/>
    <p:sldId id="303" r:id="rId39"/>
    <p:sldId id="284" r:id="rId40"/>
    <p:sldId id="285" r:id="rId41"/>
    <p:sldId id="270" r:id="rId4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300"/>
    <a:srgbClr val="7BC305"/>
    <a:srgbClr val="9EF80C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1228" autoAdjust="0"/>
  </p:normalViewPr>
  <p:slideViewPr>
    <p:cSldViewPr snapToObjects="1">
      <p:cViewPr varScale="1">
        <p:scale>
          <a:sx n="75" d="100"/>
          <a:sy n="75" d="100"/>
        </p:scale>
        <p:origin x="78" y="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5. November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00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5. November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7874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7BC30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7BC305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22"/>
          <p:cNvSpPr>
            <a:spLocks noChangeArrowheads="1"/>
          </p:cNvSpPr>
          <p:nvPr userDrawn="1"/>
        </p:nvSpPr>
        <p:spPr bwMode="auto">
          <a:xfrm>
            <a:off x="7813675" y="6429396"/>
            <a:ext cx="1079500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dirty="0" err="1"/>
              <a:t>Sublogo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06.11.2020  |  Fachbereich 18  |  Institut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rmr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Downing, Dao, Nevermann, Schelp Langendyk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2326" y="6429397"/>
            <a:ext cx="1866954" cy="435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7BC305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06.11.2020  |  Fachbereich 18  |  Institut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rmr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Downing, Dao, Nevermann, Schelp Langendyk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14" name="Rectangle 22"/>
          <p:cNvSpPr>
            <a:spLocks noChangeArrowheads="1"/>
          </p:cNvSpPr>
          <p:nvPr userDrawn="1"/>
        </p:nvSpPr>
        <p:spPr bwMode="auto">
          <a:xfrm>
            <a:off x="7813675" y="6429396"/>
            <a:ext cx="1079500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dirty="0" err="1">
                <a:latin typeface="+mn-lt"/>
                <a:cs typeface="Tahoma" pitchFamily="34" charset="0"/>
              </a:rPr>
              <a:t>Sublogo</a:t>
            </a:r>
            <a:endParaRPr lang="de-DE" dirty="0">
              <a:latin typeface="+mn-lt"/>
              <a:cs typeface="Tahoma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167564" y="6429395"/>
            <a:ext cx="1885776" cy="4440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23.png"/><Relationship Id="rId5" Type="http://schemas.openxmlformats.org/officeDocument/2006/relationships/tags" Target="../tags/tag5.xml"/><Relationship Id="rId10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7.png"/><Relationship Id="rId5" Type="http://schemas.openxmlformats.org/officeDocument/2006/relationships/tags" Target="../tags/tag10.xml"/><Relationship Id="rId10" Type="http://schemas.openxmlformats.org/officeDocument/2006/relationships/image" Target="../media/image26.png"/><Relationship Id="rId4" Type="http://schemas.openxmlformats.org/officeDocument/2006/relationships/tags" Target="../tags/tag9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5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5.png"/><Relationship Id="rId5" Type="http://schemas.openxmlformats.org/officeDocument/2006/relationships/tags" Target="../tags/tag17.xml"/><Relationship Id="rId10" Type="http://schemas.openxmlformats.org/officeDocument/2006/relationships/image" Target="../media/image34.png"/><Relationship Id="rId4" Type="http://schemas.openxmlformats.org/officeDocument/2006/relationships/tags" Target="../tags/tag16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20.xml"/><Relationship Id="rId7" Type="http://schemas.openxmlformats.org/officeDocument/2006/relationships/image" Target="../media/image5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1.xml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124744"/>
            <a:ext cx="6642117" cy="1269206"/>
          </a:xfrm>
        </p:spPr>
        <p:txBody>
          <a:bodyPr/>
          <a:lstStyle/>
          <a:p>
            <a:pPr algn="ctr"/>
            <a:r>
              <a:rPr lang="en-US" sz="2400" dirty="0" err="1"/>
              <a:t>Hinderniserfassung</a:t>
            </a:r>
            <a:r>
              <a:rPr lang="en-US" sz="2400" dirty="0"/>
              <a:t> in </a:t>
            </a:r>
            <a:r>
              <a:rPr lang="en-US" sz="2400" dirty="0" err="1"/>
              <a:t>maritimer</a:t>
            </a:r>
            <a:r>
              <a:rPr lang="en-US" sz="2400" dirty="0"/>
              <a:t> </a:t>
            </a:r>
            <a:r>
              <a:rPr lang="en-US" sz="2400" dirty="0" err="1"/>
              <a:t>Umgebung</a:t>
            </a:r>
            <a:endParaRPr lang="en-US" sz="2400" dirty="0"/>
          </a:p>
          <a:p>
            <a:pPr algn="ctr"/>
            <a:r>
              <a:rPr lang="en-US" sz="1600" dirty="0"/>
              <a:t>Tutor: M.Sc. Moritz </a:t>
            </a:r>
            <a:r>
              <a:rPr lang="en-US" sz="1600" dirty="0" err="1"/>
              <a:t>Bühler</a:t>
            </a:r>
            <a:endParaRPr lang="en-US" sz="1600" dirty="0"/>
          </a:p>
          <a:p>
            <a:pPr algn="ctr"/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pPr algn="ctr"/>
            <a:r>
              <a:rPr lang="en-US" sz="1400" dirty="0" err="1"/>
              <a:t>Projektseminar</a:t>
            </a:r>
            <a:r>
              <a:rPr lang="en-US" sz="1400" dirty="0"/>
              <a:t> </a:t>
            </a:r>
            <a:r>
              <a:rPr lang="en-US" sz="1400" dirty="0" err="1"/>
              <a:t>SoSe</a:t>
            </a:r>
            <a:r>
              <a:rPr lang="en-US" sz="1400" dirty="0"/>
              <a:t> 2020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381329"/>
            <a:ext cx="1906141" cy="4766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0B69CB-B647-43DD-A1D5-B34AEC7E9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8" y="2904511"/>
            <a:ext cx="5545030" cy="3119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381055-E00E-4CF8-8FF3-EA83658A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476672"/>
            <a:ext cx="10337046" cy="52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8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21A2C4-EE61-405B-A704-9759BBF7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7" y="1088230"/>
            <a:ext cx="10597774" cy="54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4F24B-CC1B-46F3-A591-4A7B92C7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Einschränkungen und Vereinfachungen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E99FA4-15FA-4494-85EC-C6AE5715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Hohe </a:t>
            </a:r>
            <a:r>
              <a:rPr lang="de-DE" dirty="0"/>
              <a:t>Gefahr, dass das Tracking unterbrochen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Kalman-Filter</a:t>
            </a:r>
          </a:p>
          <a:p>
            <a:pPr marL="0" indent="0"/>
            <a:r>
              <a:rPr lang="de-DE" dirty="0"/>
              <a:t>       - Gauß’sche </a:t>
            </a:r>
            <a:r>
              <a:rPr lang="de-DE" dirty="0" err="1"/>
              <a:t>Wahrscheinlichskeitsdichte</a:t>
            </a:r>
            <a:r>
              <a:rPr lang="de-DE" dirty="0"/>
              <a:t> der Objektbewegung  </a:t>
            </a:r>
          </a:p>
          <a:p>
            <a:pPr marL="0" indent="0"/>
            <a:r>
              <a:rPr lang="de-DE" dirty="0"/>
              <a:t>       - Gauß‘sches Rauschen </a:t>
            </a:r>
          </a:p>
          <a:p>
            <a:pPr marL="0" indent="0"/>
            <a:r>
              <a:rPr lang="de-DE" dirty="0"/>
              <a:t>       - Wahl der Parametern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i="1" dirty="0" err="1"/>
              <a:t>Deaths</a:t>
            </a:r>
            <a:r>
              <a:rPr lang="de-DE" i="1" dirty="0"/>
              <a:t> and </a:t>
            </a:r>
            <a:r>
              <a:rPr lang="de-DE" i="1" dirty="0" err="1"/>
              <a:t>Births</a:t>
            </a:r>
            <a:r>
              <a:rPr lang="de-DE" i="1" dirty="0"/>
              <a:t>  </a:t>
            </a:r>
            <a:r>
              <a:rPr lang="de-DE" dirty="0"/>
              <a:t>vereinfacht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Geht prinzipiell von einer bekannten Anzahl der Objekte aus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942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M/N-Logik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38846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zur Schätzung der Objektanzahl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einfacher Zählalgorithmus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Zählen der erfolgreichen Detektionen innerhalb von </a:t>
            </a:r>
            <a:r>
              <a:rPr lang="de-DE" b="1" i="1" dirty="0"/>
              <a:t>N</a:t>
            </a:r>
            <a:r>
              <a:rPr lang="de-DE" dirty="0"/>
              <a:t> vorgegebenen Scans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beim Erreichen einer Mindestanzahl </a:t>
            </a:r>
            <a:r>
              <a:rPr lang="de-DE" b="1" i="1" dirty="0"/>
              <a:t>M</a:t>
            </a:r>
            <a:r>
              <a:rPr lang="de-DE" dirty="0"/>
              <a:t> an erfolgreichen Detektionen wird der Track (geschätzte Trajektorie) eines Objekts bestätigt</a:t>
            </a:r>
          </a:p>
        </p:txBody>
      </p:sp>
    </p:spTree>
    <p:extLst>
      <p:ext uri="{BB962C8B-B14F-4D97-AF65-F5344CB8AC3E}">
        <p14:creationId xmlns:p14="http://schemas.microsoft.com/office/powerpoint/2010/main" val="322178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Unbeständigkeit von </a:t>
            </a:r>
            <a:r>
              <a:rPr lang="de-DE" dirty="0" err="1"/>
              <a:t>Clutter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56792"/>
            <a:ext cx="6120680" cy="4725165"/>
          </a:xfrm>
        </p:spPr>
      </p:pic>
      <p:sp>
        <p:nvSpPr>
          <p:cNvPr id="6" name="Rectangle 5"/>
          <p:cNvSpPr/>
          <p:nvPr/>
        </p:nvSpPr>
        <p:spPr>
          <a:xfrm>
            <a:off x="1547664" y="6093296"/>
            <a:ext cx="720080" cy="188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0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M/N-Logik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72" y="5085184"/>
            <a:ext cx="6782644" cy="110625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05" y="1535060"/>
            <a:ext cx="6040590" cy="35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4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3A83A44-3E0B-41FD-BCF5-DCAB911C9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72816"/>
            <a:ext cx="5000660" cy="3750494"/>
          </a:xfrm>
          <a:noFill/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F00868-069B-4075-A796-6CE2E7D66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296" y="2104485"/>
            <a:ext cx="3106738" cy="3537192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Basiert auf Random Finite Sets (RFS)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Annahme: lineare </a:t>
            </a:r>
            <a:r>
              <a:rPr lang="de-DE" dirty="0" err="1"/>
              <a:t>Gaussverteilung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Ressourcen sparend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Für variierende und unbekannte Objektanzahl geeignet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3723E7-15AC-4E57-B6D4-EEB0B5AA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 wrap="square" anchor="ctr">
            <a:normAutofit/>
          </a:bodyPr>
          <a:lstStyle/>
          <a:p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Mixture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Probability</a:t>
            </a:r>
            <a:r>
              <a:rPr lang="de-DE" dirty="0"/>
              <a:t> Hypothesis Density - Filter</a:t>
            </a:r>
          </a:p>
        </p:txBody>
      </p:sp>
    </p:spTree>
    <p:extLst>
      <p:ext uri="{BB962C8B-B14F-4D97-AF65-F5344CB8AC3E}">
        <p14:creationId xmlns:p14="http://schemas.microsoft.com/office/powerpoint/2010/main" val="3224492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FC2155DF-905A-450F-8F95-FBD5590B0961}"/>
              </a:ext>
            </a:extLst>
          </p:cNvPr>
          <p:cNvSpPr/>
          <p:nvPr/>
        </p:nvSpPr>
        <p:spPr>
          <a:xfrm>
            <a:off x="2549997" y="3642797"/>
            <a:ext cx="3888432" cy="14832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3569B5C-C989-4110-AE35-0302DF32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Multi-Objekt Zustand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5F99E8E-4870-4941-94C4-F315704A5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1365013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           : Objekt </a:t>
            </a:r>
            <a:r>
              <a:rPr lang="de-DE" dirty="0" err="1"/>
              <a:t>dynamik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      : </a:t>
            </a:r>
            <a:r>
              <a:rPr lang="de-DE" dirty="0" err="1"/>
              <a:t>Birthmodel</a:t>
            </a:r>
            <a:endParaRPr lang="de-DE" dirty="0"/>
          </a:p>
          <a:p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3C1DB3E-5BC3-4F37-B6AA-887AAB1D5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22687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 :  </a:t>
            </a:r>
            <a:r>
              <a:rPr lang="de-DE" dirty="0" err="1"/>
              <a:t>survival</a:t>
            </a:r>
            <a:r>
              <a:rPr lang="de-DE" dirty="0"/>
              <a:t> rate</a:t>
            </a:r>
          </a:p>
        </p:txBody>
      </p:sp>
      <p:pic>
        <p:nvPicPr>
          <p:cNvPr id="8" name="Grafik 7" descr="\documentclass{article}&#10;\usepackage{amsmath}&#10;\pagestyle{empty}&#10;\begin{document}&#10;&#10;\begin{equation*}&#10; X_k &#10;\end{equation*}&#10;&#10;&#10;\end{document}" title="IguanaTex Bitmap Display">
            <a:extLst>
              <a:ext uri="{FF2B5EF4-FFF2-40B4-BE49-F238E27FC236}">
                <a16:creationId xmlns:a16="http://schemas.microsoft.com/office/drawing/2014/main" id="{53BB0089-2250-4A8B-8655-3A481A3A80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14" y="789174"/>
            <a:ext cx="415810" cy="288989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\begin{equation*}&#10;  S_{k|k-1}&#10;\end{equation*}&#10;&#10;&#10;\end{document}" title="IguanaTex Bitmap Display">
            <a:extLst>
              <a:ext uri="{FF2B5EF4-FFF2-40B4-BE49-F238E27FC236}">
                <a16:creationId xmlns:a16="http://schemas.microsoft.com/office/drawing/2014/main" id="{96C60B18-0E25-4289-B802-B5F4BC1AC5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2" y="1700076"/>
            <a:ext cx="720270" cy="28876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\begin{equation*}&#10; \Gamma_k &#10;\end{equation*}&#10;&#10;&#10;\end{document}" title="IguanaTex Bitmap Display">
            <a:extLst>
              <a:ext uri="{FF2B5EF4-FFF2-40B4-BE49-F238E27FC236}">
                <a16:creationId xmlns:a16="http://schemas.microsoft.com/office/drawing/2014/main" id="{90328C97-F234-4E07-A994-C7E0D7634D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3" y="2223223"/>
            <a:ext cx="251429" cy="21181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p_{S,k}$&#10;&#10;&#10;\end{document}" title="IguanaTex Bitmap Display">
            <a:extLst>
              <a:ext uri="{FF2B5EF4-FFF2-40B4-BE49-F238E27FC236}">
                <a16:creationId xmlns:a16="http://schemas.microsoft.com/office/drawing/2014/main" id="{4CEF29EF-B259-4B61-B8BF-867B3C64B0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804459"/>
            <a:ext cx="419048" cy="184381"/>
          </a:xfrm>
          <a:prstGeom prst="rect">
            <a:avLst/>
          </a:prstGeom>
        </p:spPr>
      </p:pic>
      <p:pic>
        <p:nvPicPr>
          <p:cNvPr id="3" name="Grafik 2" descr="\documentclass{article}&#10;\usepackage{amsmath}&#10;\pagestyle{empty}&#10;\begin{document}&#10;&#10;\begin{equation*}&#10; X_k = \left[\bigcup_{\xi \in X_{k-1}} S_{k|k-1}(\xi)\right] \cup  \Gamma_k &#10;\end{equation*}&#10;&#10;&#10;\end{document}" title="IguanaTex Bitmap Display">
            <a:extLst>
              <a:ext uri="{FF2B5EF4-FFF2-40B4-BE49-F238E27FC236}">
                <a16:creationId xmlns:a16="http://schemas.microsoft.com/office/drawing/2014/main" id="{6C7B26CA-64EC-43FA-AFDC-A2049B18195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46" y="3928812"/>
            <a:ext cx="3349333" cy="9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5056D8DE-E3DC-4B54-B0DE-5BF09E453381}"/>
              </a:ext>
            </a:extLst>
          </p:cNvPr>
          <p:cNvSpPr/>
          <p:nvPr/>
        </p:nvSpPr>
        <p:spPr>
          <a:xfrm>
            <a:off x="2339752" y="3933056"/>
            <a:ext cx="4320480" cy="15121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E5313D-775A-4B7E-8244-41F1E9EA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Multi-Objekt Messung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6E096-F6AB-4534-892D-6ACD96544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17647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:  Falschmessung und </a:t>
            </a:r>
            <a:r>
              <a:rPr lang="de-DE" dirty="0" err="1"/>
              <a:t>Clutter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:  Durch Objekte erzeugte 	  	Messung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B5D757-F556-401D-9CA5-44CA95BBC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7473" y="1590618"/>
            <a:ext cx="3602110" cy="1836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 : </a:t>
            </a:r>
            <a:r>
              <a:rPr lang="de-DE" dirty="0" err="1"/>
              <a:t>clutter</a:t>
            </a:r>
            <a:r>
              <a:rPr lang="de-DE" dirty="0"/>
              <a:t> </a:t>
            </a:r>
            <a:r>
              <a:rPr lang="de-DE" dirty="0" err="1"/>
              <a:t>intensity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     : </a:t>
            </a:r>
            <a:r>
              <a:rPr lang="de-DE" dirty="0" err="1"/>
              <a:t>detection</a:t>
            </a:r>
            <a:r>
              <a:rPr lang="de-DE" dirty="0"/>
              <a:t> rate</a:t>
            </a:r>
          </a:p>
        </p:txBody>
      </p:sp>
      <p:pic>
        <p:nvPicPr>
          <p:cNvPr id="6" name="Grafik 5" descr="\documentclass{article}&#10;\usepackage{amsmath}&#10;\pagestyle{empty}&#10;\begin{document}&#10;&#10;\begin{equation*}&#10; Z_k = K_k \cup \left[ \bigcup_{x \in X_k} \Theta_k(x) \right]&#10;\end{equation*}&#10;&#10;&#10;\end{document}" title="IguanaTex Bitmap Display">
            <a:extLst>
              <a:ext uri="{FF2B5EF4-FFF2-40B4-BE49-F238E27FC236}">
                <a16:creationId xmlns:a16="http://schemas.microsoft.com/office/drawing/2014/main" id="{392E7F2B-FE63-42A2-BCBA-02AAD8CF14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97" y="4082179"/>
            <a:ext cx="4056231" cy="116284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&#10;&#10;  $K_k$ &#10;&#10;&#10;&#10;\end{document}" title="IguanaTex Bitmap Display">
            <a:extLst>
              <a:ext uri="{FF2B5EF4-FFF2-40B4-BE49-F238E27FC236}">
                <a16:creationId xmlns:a16="http://schemas.microsoft.com/office/drawing/2014/main" id="{47DE5C7A-5850-4154-9CBF-767C9CBD33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306286" cy="21181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 \Theta_k$&#10;&#10;\end{document}" title="IguanaTex Bitmap Display">
            <a:extLst>
              <a:ext uri="{FF2B5EF4-FFF2-40B4-BE49-F238E27FC236}">
                <a16:creationId xmlns:a16="http://schemas.microsoft.com/office/drawing/2014/main" id="{8A19E82D-7F2A-47EF-BA6E-A6AF5FBB9BC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7" y="2242126"/>
            <a:ext cx="283429" cy="217905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&#10;$ Z_k$&#10;&#10;&#10;\end{document}" title="IguanaTex Bitmap Display">
            <a:extLst>
              <a:ext uri="{FF2B5EF4-FFF2-40B4-BE49-F238E27FC236}">
                <a16:creationId xmlns:a16="http://schemas.microsoft.com/office/drawing/2014/main" id="{92F710C2-8956-466A-BEBD-5CAEB38F95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43" y="791937"/>
            <a:ext cx="332722" cy="272049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p_{D,k}$&#10;&#10;&#10;\end{document}" title="IguanaTex Bitmap Display">
            <a:extLst>
              <a:ext uri="{FF2B5EF4-FFF2-40B4-BE49-F238E27FC236}">
                <a16:creationId xmlns:a16="http://schemas.microsoft.com/office/drawing/2014/main" id="{C028DC1C-0AA2-4B6D-9068-FDF231713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03" y="2276856"/>
            <a:ext cx="501782" cy="1977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kappa_k$&#10;&#10;&#10;\end{document}" title="IguanaTex Bitmap Display">
            <a:extLst>
              <a:ext uri="{FF2B5EF4-FFF2-40B4-BE49-F238E27FC236}">
                <a16:creationId xmlns:a16="http://schemas.microsoft.com/office/drawing/2014/main" id="{37835192-D108-4A7B-8804-B917C2554B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42" y="1800245"/>
            <a:ext cx="282103" cy="1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E2AFCD9-0507-46DF-8D51-DE29AFFD6906}"/>
              </a:ext>
            </a:extLst>
          </p:cNvPr>
          <p:cNvSpPr/>
          <p:nvPr/>
        </p:nvSpPr>
        <p:spPr>
          <a:xfrm>
            <a:off x="662711" y="4315375"/>
            <a:ext cx="3765274" cy="7017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89C613-49D1-4C09-8625-67EF28F6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Prädiktion und Update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A77336-1403-46A1-A664-7DC691A2B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70" y="1772817"/>
            <a:ext cx="8533705" cy="1872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 propagiert Summe aus </a:t>
            </a:r>
            <a:r>
              <a:rPr lang="de-DE" dirty="0" err="1"/>
              <a:t>Gaussverteilungen</a:t>
            </a:r>
            <a:r>
              <a:rPr lang="de-DE" dirty="0"/>
              <a:t> über Zeitschritte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Parallelen zum </a:t>
            </a:r>
            <a:r>
              <a:rPr lang="de-DE" dirty="0" err="1"/>
              <a:t>Kalmanfilter</a:t>
            </a:r>
            <a:r>
              <a:rPr lang="de-DE" dirty="0"/>
              <a:t> im single-</a:t>
            </a:r>
            <a:r>
              <a:rPr lang="de-DE" dirty="0" err="1"/>
              <a:t>object</a:t>
            </a:r>
            <a:r>
              <a:rPr lang="de-DE" dirty="0"/>
              <a:t> Umfeld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Anpassung von Mittelwerten und Kovarianzen entsprechen Kalman Prädiktion bzw. Update</a:t>
            </a:r>
          </a:p>
        </p:txBody>
      </p:sp>
      <p:pic>
        <p:nvPicPr>
          <p:cNvPr id="6" name="Grafik 5" descr="IguanaTex Bitmap Display&#10;&#10;\documentclass{article}&#10;\usepackage{amsmath}&#10;\pagestyle{empty}&#10;\begin{document}&#10;&#10;&#10;$&#10; v_k(x) = \sum_{i=1}^{J_k} w_k^{(i)} \mathcal{N}(x;m_k^{(i)}, P_k^{(i)})&#10;$&#10;&#10;\end{document}">
            <a:extLst>
              <a:ext uri="{FF2B5EF4-FFF2-40B4-BE49-F238E27FC236}">
                <a16:creationId xmlns:a16="http://schemas.microsoft.com/office/drawing/2014/main" id="{DB73518A-B289-404A-B308-0D8FCE8CE9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5" y="4504673"/>
            <a:ext cx="3492805" cy="323167"/>
          </a:xfrm>
          <a:prstGeom prst="rect">
            <a:avLst/>
          </a:prstGeom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135166DD-40D1-4D40-8ADD-1CCCD4997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3070345"/>
            <a:ext cx="4042460" cy="303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8914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FEA7B-7D52-4A4E-A35A-2EFC5D44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7D0B7-16C3-4E6C-BDCF-F8AFBFDB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802842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Motivation der Arbeit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Autonomes Fahren nicht nur für PKW interessant, auch für Boote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Für ein sicheres Navigieren müssen Hindernisse erkannt werden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Vorhersage von Trajektorien vorteilhaft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Schwierigkeiten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Unbekannte und variierende Zahl an Hindernissen (Objects)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Tracking abhängig von der Bilderkennung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Nicht detektierte Objects (Missed Detections) und falsch detektierte (Clutter)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83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B1A08-A3CC-4C8A-8F44-C3647D6B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D5ECCC31-A62B-48FE-9DB7-71EC4D14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738" y="1649410"/>
            <a:ext cx="3239468" cy="45513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Systemmodel: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. 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</p:txBody>
      </p:sp>
      <p:pic>
        <p:nvPicPr>
          <p:cNvPr id="7" name="Grafik 6" descr="IguanaTex Bitmap Display&#10;&#10;\documentclass{article}&#10;\usepackage{amsmath}&#10;\pagestyle{empty}&#10;\begin{document}&#10;&#10;&#10;$p_{D,k} = 0.9$&#10;&#10;\end{document}">
            <a:extLst>
              <a:ext uri="{FF2B5EF4-FFF2-40B4-BE49-F238E27FC236}">
                <a16:creationId xmlns:a16="http://schemas.microsoft.com/office/drawing/2014/main" id="{C50A61C9-F976-4759-8E76-4DF0852553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22051"/>
            <a:ext cx="1141333" cy="240762"/>
          </a:xfrm>
          <a:prstGeom prst="rect">
            <a:avLst/>
          </a:prstGeom>
        </p:spPr>
      </p:pic>
      <p:pic>
        <p:nvPicPr>
          <p:cNvPr id="9" name="Grafik 8" descr="IguanaTex Bitmap Display&#10;&#10;\documentclass{article}&#10;\usepackage{amsmath}&#10;\pagestyle{empty}&#10;\begin{document}&#10;&#10;$p_{S,k} = 0.99$&#10;&#10;&#10;\end{document}">
            <a:extLst>
              <a:ext uri="{FF2B5EF4-FFF2-40B4-BE49-F238E27FC236}">
                <a16:creationId xmlns:a16="http://schemas.microsoft.com/office/drawing/2014/main" id="{25804758-36C6-4A16-86DE-C6971EED4A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8974"/>
            <a:ext cx="1220571" cy="240762"/>
          </a:xfrm>
          <a:prstGeom prst="rect">
            <a:avLst/>
          </a:prstGeom>
        </p:spPr>
      </p:pic>
      <p:pic>
        <p:nvPicPr>
          <p:cNvPr id="11" name="Grafik 10" descr="IguanaTex Bitmap Display&#10;&#10;\documentclass{article}&#10;\usepackage{amsmath}&#10;\pagestyle{empty}&#10;\begin{document}&#10;&#10;&#10;$\kappa_k = 0.01$&#10;&#10;\end{document}">
            <a:extLst>
              <a:ext uri="{FF2B5EF4-FFF2-40B4-BE49-F238E27FC236}">
                <a16:creationId xmlns:a16="http://schemas.microsoft.com/office/drawing/2014/main" id="{2DB1E6F7-C856-4115-AADB-63492E4344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48638"/>
            <a:ext cx="1024000" cy="207238"/>
          </a:xfrm>
          <a:prstGeom prst="rect">
            <a:avLst/>
          </a:prstGeom>
        </p:spPr>
      </p:pic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DC999E98-63E6-4377-9EF8-6B0A3D41D8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13" y="1951679"/>
            <a:ext cx="5004557" cy="3608393"/>
          </a:xfrm>
        </p:spPr>
      </p:pic>
      <p:pic>
        <p:nvPicPr>
          <p:cNvPr id="25" name="Grafik 24" descr="\documentclass{article}&#10;\usepackage{amsmath}&#10;\pagestyle{empty}&#10;\begin{document}&#10;&#10;&#10;$R=0.75I_2$&#10;&#10;\end{document}" title="IguanaTex Bitmap Display">
            <a:extLst>
              <a:ext uri="{FF2B5EF4-FFF2-40B4-BE49-F238E27FC236}">
                <a16:creationId xmlns:a16="http://schemas.microsoft.com/office/drawing/2014/main" id="{D43E54CF-ADB4-4ACB-A5D0-FA45FD046DC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" y="3982238"/>
            <a:ext cx="1173333" cy="210286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&#10;$Q=0.01I_4$&#10;&#10;\end{document}" title="IguanaTex Bitmap Display">
            <a:extLst>
              <a:ext uri="{FF2B5EF4-FFF2-40B4-BE49-F238E27FC236}">
                <a16:creationId xmlns:a16="http://schemas.microsoft.com/office/drawing/2014/main" id="{BB52C8E2-1AF1-434C-A7F4-78FF9A77506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5" y="4413158"/>
            <a:ext cx="1180952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2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39610-442F-46D9-99A8-845468AD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2643272-855A-40D3-AF27-19919AAD3A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1884671"/>
            <a:ext cx="5215558" cy="3895369"/>
          </a:xfr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7A6AFC5C-CE75-4C80-B1C9-76FC98633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775" y="1700808"/>
            <a:ext cx="3133105" cy="4551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Geringe Tracking Latenz </a:t>
            </a:r>
            <a:r>
              <a:rPr lang="de-DE"/>
              <a:t>zu Beginn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Gutes Tracking trotz </a:t>
            </a:r>
            <a:r>
              <a:rPr lang="de-DE" dirty="0" err="1"/>
              <a:t>Clutter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Tracking trotz nicht linearer Dynamik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763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3D-Rekonstruktion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BAF843A-4B98-C54F-8D6C-DA31FD3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556792"/>
            <a:ext cx="6199286" cy="4359498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277B4EB-6BF3-BC43-8A6E-2A006095FFC8}"/>
              </a:ext>
            </a:extLst>
          </p:cNvPr>
          <p:cNvSpPr txBox="1"/>
          <p:nvPr/>
        </p:nvSpPr>
        <p:spPr>
          <a:xfrm>
            <a:off x="251520" y="6077231"/>
            <a:ext cx="3966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Quelle: https://</a:t>
            </a:r>
            <a:r>
              <a:rPr lang="de-DE" sz="1000" dirty="0" err="1"/>
              <a:t>docs.opencv.org</a:t>
            </a:r>
            <a:r>
              <a:rPr lang="de-DE" sz="1000" dirty="0"/>
              <a:t>/</a:t>
            </a:r>
            <a:r>
              <a:rPr lang="de-DE" sz="1000" dirty="0" err="1"/>
              <a:t>master</a:t>
            </a:r>
            <a:r>
              <a:rPr lang="de-DE" sz="1000" dirty="0"/>
              <a:t>/d9/d0c/group__calib3d.html</a:t>
            </a:r>
          </a:p>
        </p:txBody>
      </p:sp>
    </p:spTree>
    <p:extLst>
      <p:ext uri="{BB962C8B-B14F-4D97-AF65-F5344CB8AC3E}">
        <p14:creationId xmlns:p14="http://schemas.microsoft.com/office/powerpoint/2010/main" val="120570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3D-Rekonstruktion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49B056-723B-EE4A-AD57-C34C243D0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20000"/>
                <a:ext cx="8244448" cy="44799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Pinhole Camera Model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3×3</m:t>
                        </m:r>
                      </m:sup>
                    </m:sSup>
                  </m:oMath>
                </a14:m>
                <a:r>
                  <a:rPr lang="de-DE" b="0" dirty="0">
                    <a:latin typeface="Cambria Math" panose="02040503050406030204" pitchFamily="18" charset="0"/>
                  </a:rPr>
                  <a:t>: Intrinsische Parameter der Kamera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×4</m:t>
                        </m:r>
                      </m:sup>
                    </m:sSup>
                  </m:oMath>
                </a14:m>
                <a:r>
                  <a:rPr lang="de-DE" b="0" dirty="0">
                    <a:latin typeface="Cambria Math" panose="02040503050406030204" pitchFamily="18" charset="0"/>
                  </a:rPr>
                  <a:t>: </a:t>
                </a:r>
                <a:r>
                  <a:rPr lang="de-DE" dirty="0">
                    <a:latin typeface="Cambria Math" panose="02040503050406030204" pitchFamily="18" charset="0"/>
                  </a:rPr>
                  <a:t>Rotationsmatrix und Translationsvektor (Extrinsische Parameter) 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49B056-723B-EE4A-AD57-C34C243D0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20000"/>
                <a:ext cx="8244448" cy="4479943"/>
              </a:xfrm>
              <a:blipFill>
                <a:blip r:embed="rId2"/>
                <a:stretch>
                  <a:fillRect l="-1692" r="-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491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3D-Rekonstruktion</a:t>
            </a:r>
          </a:p>
        </p:txBody>
      </p:sp>
      <p:pic>
        <p:nvPicPr>
          <p:cNvPr id="7" name="Grafik 6" descr="Ein Bild, das draußen, Natur, Ebene, Düne enthält.&#10;&#10;Automatisch generierte Beschreibung">
            <a:extLst>
              <a:ext uri="{FF2B5EF4-FFF2-40B4-BE49-F238E27FC236}">
                <a16:creationId xmlns:a16="http://schemas.microsoft.com/office/drawing/2014/main" id="{21CF7798-32C6-CD4F-9262-66183B822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1" y="1484784"/>
            <a:ext cx="4398050" cy="33123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9F1184-ED28-8C43-A9E6-96ED1806C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567552"/>
            <a:ext cx="4974372" cy="373077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1ED087B-19D1-3242-8C90-4A80FCEFC80D}"/>
              </a:ext>
            </a:extLst>
          </p:cNvPr>
          <p:cNvCxnSpPr>
            <a:cxnSpLocks/>
          </p:cNvCxnSpPr>
          <p:nvPr/>
        </p:nvCxnSpPr>
        <p:spPr>
          <a:xfrm>
            <a:off x="3563888" y="2307958"/>
            <a:ext cx="4464496" cy="32092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B40BF8A-8853-104E-AA12-B33BFA6BEEFE}"/>
              </a:ext>
            </a:extLst>
          </p:cNvPr>
          <p:cNvCxnSpPr>
            <a:cxnSpLocks/>
          </p:cNvCxnSpPr>
          <p:nvPr/>
        </p:nvCxnSpPr>
        <p:spPr>
          <a:xfrm>
            <a:off x="3779912" y="2287751"/>
            <a:ext cx="576064" cy="124312"/>
          </a:xfrm>
          <a:prstGeom prst="straightConnector1">
            <a:avLst/>
          </a:prstGeom>
          <a:ln w="25400">
            <a:solidFill>
              <a:srgbClr val="7BC305"/>
            </a:solidFill>
            <a:tailEnd type="triangle"/>
          </a:ln>
          <a:effectLst>
            <a:glow rad="12700">
              <a:schemeClr val="accent1">
                <a:alpha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04A08DD-7568-D948-8AEE-093624AABD43}"/>
              </a:ext>
            </a:extLst>
          </p:cNvPr>
          <p:cNvCxnSpPr>
            <a:cxnSpLocks/>
          </p:cNvCxnSpPr>
          <p:nvPr/>
        </p:nvCxnSpPr>
        <p:spPr>
          <a:xfrm flipH="1" flipV="1">
            <a:off x="7116024" y="5368705"/>
            <a:ext cx="696336" cy="307689"/>
          </a:xfrm>
          <a:prstGeom prst="straightConnector1">
            <a:avLst/>
          </a:prstGeom>
          <a:ln w="25400">
            <a:solidFill>
              <a:srgbClr val="7BC305"/>
            </a:solidFill>
            <a:tailEnd type="triangle"/>
          </a:ln>
          <a:effectLst>
            <a:glow rad="12700">
              <a:schemeClr val="accent1">
                <a:alpha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1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C3179477-52E6-EE43-A988-98BD45863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Genutzte Auflösung von 640 Pixel * 480 Pixel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GNN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i="1" dirty="0" err="1"/>
                  <a:t>Detection</a:t>
                </a:r>
                <a:r>
                  <a:rPr lang="de-DE" i="1" dirty="0"/>
                  <a:t> Rate = 0.999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M = 3, N = 4 (M/N Algorithmus)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GM-PHD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i="1" dirty="0" err="1"/>
                  <a:t>Detection</a:t>
                </a:r>
                <a:r>
                  <a:rPr lang="de-DE" i="1" dirty="0"/>
                  <a:t> Rate = 0.8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i="1" dirty="0" err="1"/>
                  <a:t>Survival</a:t>
                </a:r>
                <a:r>
                  <a:rPr lang="de-DE" i="1" dirty="0"/>
                  <a:t> Rate = 0.99</a:t>
                </a:r>
              </a:p>
              <a:p>
                <a:pPr marL="701675" lvl="2" indent="-342900">
                  <a:buFont typeface="Arial" panose="020B0604020202020204" pitchFamily="34" charset="0"/>
                  <a:buChar char="•"/>
                </a:pPr>
                <a:r>
                  <a:rPr lang="de-DE" i="1" dirty="0"/>
                  <a:t>Clutter </a:t>
                </a:r>
                <a:r>
                  <a:rPr lang="de-DE" i="1" dirty="0" err="1"/>
                  <a:t>Intensity</a:t>
                </a:r>
                <a:r>
                  <a:rPr lang="de-DE" i="1" dirty="0"/>
                  <a:t>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C3179477-52E6-EE43-A988-98BD45863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36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FEA7B-7D52-4A4E-A35A-2EFC5D44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Simulierte Bilddaten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7D0B7-16C3-4E6C-BDCF-F8AFBFDB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8028424" cy="4479943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5B9EE5-17DE-3F41-B9AD-F73DC327D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8" y="1522554"/>
            <a:ext cx="6417403" cy="48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1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GNN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C2BF76-DD30-3F46-B615-BF5588DE3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t="6346" r="9030"/>
          <a:stretch/>
        </p:blipFill>
        <p:spPr>
          <a:xfrm>
            <a:off x="0" y="1557065"/>
            <a:ext cx="6048672" cy="4784554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4F2A65-9A82-B94A-93C4-1D57119FC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077072"/>
            <a:ext cx="2880320" cy="2169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6CAA71-EE22-BF4D-AF5C-E9D06098E1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617462"/>
            <a:ext cx="2880320" cy="216929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4E1C5B7-EE25-6240-9686-618478004069}"/>
              </a:ext>
            </a:extLst>
          </p:cNvPr>
          <p:cNvSpPr txBox="1"/>
          <p:nvPr/>
        </p:nvSpPr>
        <p:spPr>
          <a:xfrm>
            <a:off x="6424828" y="4869160"/>
            <a:ext cx="1152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Bounding-Box</a:t>
            </a:r>
          </a:p>
        </p:txBody>
      </p:sp>
    </p:spTree>
    <p:extLst>
      <p:ext uri="{BB962C8B-B14F-4D97-AF65-F5344CB8AC3E}">
        <p14:creationId xmlns:p14="http://schemas.microsoft.com/office/powerpoint/2010/main" val="1780870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GNN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133341-2EDC-1444-9DC3-7A0F92BCE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453" r="-675" b="1184"/>
          <a:stretch/>
        </p:blipFill>
        <p:spPr>
          <a:xfrm>
            <a:off x="1180727" y="1484784"/>
            <a:ext cx="6782546" cy="4766979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5706DB65-1136-6443-9150-D5D77717E78C}"/>
              </a:ext>
            </a:extLst>
          </p:cNvPr>
          <p:cNvGrpSpPr/>
          <p:nvPr/>
        </p:nvGrpSpPr>
        <p:grpSpPr>
          <a:xfrm>
            <a:off x="2123728" y="1988840"/>
            <a:ext cx="4248472" cy="3312368"/>
            <a:chOff x="2123728" y="1988840"/>
            <a:chExt cx="4248472" cy="3312368"/>
          </a:xfrm>
        </p:grpSpPr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00955BC-1AC7-144A-9E90-9E5BB3B23467}"/>
                </a:ext>
              </a:extLst>
            </p:cNvPr>
            <p:cNvCxnSpPr/>
            <p:nvPr/>
          </p:nvCxnSpPr>
          <p:spPr>
            <a:xfrm>
              <a:off x="2339752" y="2996952"/>
              <a:ext cx="856121" cy="108387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D82E6836-AA8B-1145-915A-F352F1473AC8}"/>
                </a:ext>
              </a:extLst>
            </p:cNvPr>
            <p:cNvCxnSpPr/>
            <p:nvPr/>
          </p:nvCxnSpPr>
          <p:spPr>
            <a:xfrm flipH="1">
              <a:off x="5522614" y="3717032"/>
              <a:ext cx="849586" cy="23027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66EF9B7-BFA0-C845-9342-CF600E44056E}"/>
                </a:ext>
              </a:extLst>
            </p:cNvPr>
            <p:cNvCxnSpPr/>
            <p:nvPr/>
          </p:nvCxnSpPr>
          <p:spPr>
            <a:xfrm flipH="1" flipV="1">
              <a:off x="4001632" y="4997513"/>
              <a:ext cx="570368" cy="303695"/>
            </a:xfrm>
            <a:prstGeom prst="straightConnector1">
              <a:avLst/>
            </a:prstGeom>
            <a:ln w="15875">
              <a:solidFill>
                <a:srgbClr val="9EF8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34B9F2F5-AD6D-AB45-8414-6222DD0035F7}"/>
                </a:ext>
              </a:extLst>
            </p:cNvPr>
            <p:cNvCxnSpPr/>
            <p:nvPr/>
          </p:nvCxnSpPr>
          <p:spPr>
            <a:xfrm>
              <a:off x="2123728" y="1988840"/>
              <a:ext cx="284494" cy="202099"/>
            </a:xfrm>
            <a:prstGeom prst="straightConnector1">
              <a:avLst/>
            </a:prstGeom>
            <a:ln w="12700">
              <a:solidFill>
                <a:srgbClr val="D201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5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GM-PHD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D8E0FC-9B36-D24D-BF8F-BA9B9F628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t="6659" r="8623"/>
          <a:stretch/>
        </p:blipFill>
        <p:spPr>
          <a:xfrm>
            <a:off x="0" y="1484784"/>
            <a:ext cx="6072835" cy="47959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429D682-0683-144C-B581-EB37A44C9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077072"/>
            <a:ext cx="2880320" cy="21692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5197C8-32B2-D044-8AF3-7D07E491A0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617462"/>
            <a:ext cx="2880320" cy="21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FEA7B-7D52-4A4E-A35A-2EFC5D44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87D0B7-16C3-4E6C-BDCF-F8AFBFDB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3779952" cy="4479943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Aufgabe der Arbeit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Zustandsschätzung mit Kalmanfilter</a:t>
            </a:r>
          </a:p>
          <a:p>
            <a:pPr marL="701675" lvl="2" indent="-342900">
              <a:buFont typeface="Systemschrift Normal"/>
              <a:buChar char="→"/>
            </a:pPr>
            <a:r>
              <a:rPr lang="de-DE" dirty="0"/>
              <a:t>Umgebungsschätzung (Position und Geschwindigkeit)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Filterung des Messungen notwendig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4F806F-A951-5D4B-A51A-3E1DDAA05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4830688" cy="36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3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GM-PHD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7C56981-F426-7F40-BAA8-CAD9CEBDC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6139" r="-580" b="1292"/>
          <a:stretch/>
        </p:blipFill>
        <p:spPr>
          <a:xfrm>
            <a:off x="1181870" y="1484784"/>
            <a:ext cx="6780259" cy="4776032"/>
          </a:xfr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A4D0CBF-F82F-5B46-B3F0-B0BC5164C112}"/>
              </a:ext>
            </a:extLst>
          </p:cNvPr>
          <p:cNvGrpSpPr/>
          <p:nvPr/>
        </p:nvGrpSpPr>
        <p:grpSpPr>
          <a:xfrm>
            <a:off x="2155014" y="1975605"/>
            <a:ext cx="4706732" cy="3341266"/>
            <a:chOff x="2155014" y="1975605"/>
            <a:chExt cx="4706732" cy="3341266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4E718049-100E-3144-8E4F-EFAFE3B4AF2B}"/>
                </a:ext>
              </a:extLst>
            </p:cNvPr>
            <p:cNvCxnSpPr/>
            <p:nvPr/>
          </p:nvCxnSpPr>
          <p:spPr>
            <a:xfrm>
              <a:off x="2195736" y="2924944"/>
              <a:ext cx="856121" cy="108387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B5587475-750B-6C4C-8BE7-98B53DDDC8B8}"/>
                </a:ext>
              </a:extLst>
            </p:cNvPr>
            <p:cNvCxnSpPr/>
            <p:nvPr/>
          </p:nvCxnSpPr>
          <p:spPr>
            <a:xfrm flipH="1">
              <a:off x="6012160" y="3757660"/>
              <a:ext cx="849586" cy="23027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BAA1292-769D-E74B-A4A0-2C509DA5AA81}"/>
                </a:ext>
              </a:extLst>
            </p:cNvPr>
            <p:cNvCxnSpPr/>
            <p:nvPr/>
          </p:nvCxnSpPr>
          <p:spPr>
            <a:xfrm flipH="1" flipV="1">
              <a:off x="4286815" y="5013176"/>
              <a:ext cx="570368" cy="303695"/>
            </a:xfrm>
            <a:prstGeom prst="straightConnector1">
              <a:avLst/>
            </a:prstGeom>
            <a:ln w="15875">
              <a:solidFill>
                <a:srgbClr val="9EF8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04705142-0B8D-514D-920B-08DB305D5630}"/>
                </a:ext>
              </a:extLst>
            </p:cNvPr>
            <p:cNvCxnSpPr/>
            <p:nvPr/>
          </p:nvCxnSpPr>
          <p:spPr>
            <a:xfrm>
              <a:off x="2155014" y="1975605"/>
              <a:ext cx="284494" cy="202099"/>
            </a:xfrm>
            <a:prstGeom prst="straightConnector1">
              <a:avLst/>
            </a:prstGeom>
            <a:ln w="12700">
              <a:solidFill>
                <a:srgbClr val="D201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46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Abweichungen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7C56981-F426-7F40-BAA8-CAD9CEBDC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6139" r="-580" b="1292"/>
          <a:stretch/>
        </p:blipFill>
        <p:spPr>
          <a:xfrm>
            <a:off x="3999351" y="1988840"/>
            <a:ext cx="5144649" cy="3623904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15963A7-F262-FA41-9F8C-6DEA0D7A2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234407"/>
            <a:ext cx="3920001" cy="295232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60B3A12-BF2B-4E40-B7B3-D5E5FCC33827}"/>
              </a:ext>
            </a:extLst>
          </p:cNvPr>
          <p:cNvCxnSpPr>
            <a:cxnSpLocks/>
          </p:cNvCxnSpPr>
          <p:nvPr/>
        </p:nvCxnSpPr>
        <p:spPr>
          <a:xfrm>
            <a:off x="1276350" y="3162300"/>
            <a:ext cx="3811" cy="173567"/>
          </a:xfrm>
          <a:prstGeom prst="straightConnector1">
            <a:avLst/>
          </a:prstGeom>
          <a:ln w="2222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CB06EF3-21E4-B04C-B2C1-28346C23B50A}"/>
              </a:ext>
            </a:extLst>
          </p:cNvPr>
          <p:cNvCxnSpPr>
            <a:cxnSpLocks/>
          </p:cNvCxnSpPr>
          <p:nvPr/>
        </p:nvCxnSpPr>
        <p:spPr>
          <a:xfrm>
            <a:off x="6919274" y="3101419"/>
            <a:ext cx="1263192" cy="527901"/>
          </a:xfrm>
          <a:prstGeom prst="straightConnector1">
            <a:avLst/>
          </a:prstGeom>
          <a:ln w="2222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2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632E8-40E9-224F-AB80-F92F2588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3077B-F2AF-9443-B0A1-BD2CD043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Anwendbarkeit ist gegeben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Clutter wird aussortiert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Trajektorien können rekonstruiert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Mögliche Verbesserungen und Herausforderungen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Wahl der Hyperparameter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Bilderkennung verbessern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de-DE" dirty="0"/>
              <a:t>Bessere Bounding-Boxen (z.B. Kein Zersplittern)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de-DE" dirty="0"/>
              <a:t>Weniger Missed Detections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Mögliche Erweiterungen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/>
              <a:t>Labeling der Objekte zur Datenassoziation</a:t>
            </a:r>
          </a:p>
        </p:txBody>
      </p:sp>
    </p:spTree>
    <p:extLst>
      <p:ext uri="{BB962C8B-B14F-4D97-AF65-F5344CB8AC3E}">
        <p14:creationId xmlns:p14="http://schemas.microsoft.com/office/powerpoint/2010/main" val="2833682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30E91-2409-4079-B010-8611CBE0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Referenzen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8AF0B-774D-4BED-AA96-13F477596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25536"/>
            <a:ext cx="7379989" cy="4183014"/>
          </a:xfrm>
        </p:spPr>
      </p:pic>
    </p:spTree>
    <p:extLst>
      <p:ext uri="{BB962C8B-B14F-4D97-AF65-F5344CB8AC3E}">
        <p14:creationId xmlns:p14="http://schemas.microsoft.com/office/powerpoint/2010/main" val="306315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632E8-40E9-224F-AB80-F92F2588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3077B-F2AF-9443-B0A1-BD2CD043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 algn="ctr"/>
            <a:endParaRPr lang="de-DE" sz="3600" dirty="0"/>
          </a:p>
          <a:p>
            <a:pPr marL="0" indent="0" algn="ctr"/>
            <a:endParaRPr lang="de-DE" sz="3600" dirty="0"/>
          </a:p>
          <a:p>
            <a:pPr marL="0" indent="0" algn="ctr"/>
            <a:r>
              <a:rPr lang="de-DE" sz="3600" dirty="0"/>
              <a:t>Danke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10687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E8B26-FCD3-4FC2-AE0F-A9FF2D22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Pruning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127B8C-7EC0-4F2F-BA7E-F7E7AB17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087" y="1700809"/>
            <a:ext cx="8390377" cy="3960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Geringe Gewichte vernachlässigbar</a:t>
            </a:r>
            <a:br>
              <a:rPr lang="de-DE" dirty="0"/>
            </a:br>
            <a:r>
              <a:rPr lang="de-DE" dirty="0"/>
              <a:t>         Threshold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Nah beieinander liegende Elemente zusammenfassbar</a:t>
            </a:r>
            <a:br>
              <a:rPr lang="de-DE" dirty="0"/>
            </a:br>
            <a:r>
              <a:rPr lang="de-DE" dirty="0"/>
              <a:t>        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Maximale Anzahl an Elementen</a:t>
            </a:r>
            <a:br>
              <a:rPr lang="de-DE" dirty="0"/>
            </a:br>
            <a:r>
              <a:rPr lang="de-DE" dirty="0"/>
              <a:t>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8F05A56-F934-4CC0-9278-0BC08422ADD2}"/>
              </a:ext>
            </a:extLst>
          </p:cNvPr>
          <p:cNvSpPr/>
          <p:nvPr/>
        </p:nvSpPr>
        <p:spPr>
          <a:xfrm>
            <a:off x="862065" y="2684610"/>
            <a:ext cx="360040" cy="2160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8C4B277-66C9-47A3-8FCC-C880B0F70CAE}"/>
              </a:ext>
            </a:extLst>
          </p:cNvPr>
          <p:cNvSpPr/>
          <p:nvPr/>
        </p:nvSpPr>
        <p:spPr>
          <a:xfrm>
            <a:off x="834445" y="3538166"/>
            <a:ext cx="360040" cy="2160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 descr="IguanaTex Bitmap Display&#10;&#10;\documentclass{article}&#10;\usepackage{amsmath}&#10;\pagestyle{empty}&#10;\begin{document}&#10;&#10;\begin{equation*}&#10; v_k(x) = \sum_{i=1}^{J_k} w_k^{(i)} \mathcal{N}(x;m_k^{(i)}, P_k^{(i)})&#10;\end{equation*}&#10;&#10;&#10;\end{document}">
            <a:extLst>
              <a:ext uri="{FF2B5EF4-FFF2-40B4-BE49-F238E27FC236}">
                <a16:creationId xmlns:a16="http://schemas.microsoft.com/office/drawing/2014/main" id="{34C39881-25C7-4057-B619-F216AA46C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5" y="1643556"/>
            <a:ext cx="2879428" cy="619656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0BDFD43-FB23-477A-AFB5-FFCFDF4E4986}"/>
              </a:ext>
            </a:extLst>
          </p:cNvPr>
          <p:cNvSpPr/>
          <p:nvPr/>
        </p:nvSpPr>
        <p:spPr>
          <a:xfrm>
            <a:off x="834445" y="4360800"/>
            <a:ext cx="360040" cy="2160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 descr="\documentclass{article}&#10;\usepackage{amsmath}&#10;\pagestyle{empty}&#10;\begin{document}&#10;&#10;$J_{max}$&#10;&#10;&#10;\end{document}" title="IguanaTex Bitmap Display">
            <a:extLst>
              <a:ext uri="{FF2B5EF4-FFF2-40B4-BE49-F238E27FC236}">
                <a16:creationId xmlns:a16="http://schemas.microsoft.com/office/drawing/2014/main" id="{E6D741A3-ADA2-49CE-A5C8-6F46474EAF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85707"/>
            <a:ext cx="516571" cy="21181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T$&#10;&#10;&#10;\end{document}" title="IguanaTex Bitmap Display">
            <a:extLst>
              <a:ext uri="{FF2B5EF4-FFF2-40B4-BE49-F238E27FC236}">
                <a16:creationId xmlns:a16="http://schemas.microsoft.com/office/drawing/2014/main" id="{D0C8D0D5-973A-429D-ACCA-8F6196B34B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707288"/>
            <a:ext cx="173714" cy="170667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M&#10;$&#10;&#10;&#10;\end{document}" title="IguanaTex Bitmap Display">
            <a:extLst>
              <a:ext uri="{FF2B5EF4-FFF2-40B4-BE49-F238E27FC236}">
                <a16:creationId xmlns:a16="http://schemas.microsoft.com/office/drawing/2014/main" id="{513F985E-2794-4A7D-BCBA-5E2EC76F00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87" y="3566061"/>
            <a:ext cx="256000" cy="1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29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57ABB-5F2D-4959-A465-265725F1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GM-PHD Prädiktion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F4E86E36-816A-43DB-AE3A-F71131E53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495258"/>
            <a:ext cx="6823569" cy="2729427"/>
          </a:xfrm>
          <a:noFill/>
        </p:spPr>
      </p:pic>
      <p:pic>
        <p:nvPicPr>
          <p:cNvPr id="12" name="Grafik 11" descr="IguanaTex Bitmap Display&#10;&#10;\documentclass{article}&#10;\usepackage{amsmath}&#10;\pagestyle{empty}&#10;\begin{document}&#10;&#10;\begin{equation*}&#10; v_k(x) = \sum_{i=1}^{J_k} w_k^{(i)} \mathcal{N}(x;m_k^{(i)}, P_k^{(i)})&#10;\end{equation*}&#10;&#10;&#10;\end{document}">
            <a:extLst>
              <a:ext uri="{FF2B5EF4-FFF2-40B4-BE49-F238E27FC236}">
                <a16:creationId xmlns:a16="http://schemas.microsoft.com/office/drawing/2014/main" id="{AA204179-344A-4284-A736-F49EE8FF2B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19" y="1601376"/>
            <a:ext cx="2879428" cy="6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6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D9C3C-F49C-4860-A93B-9AF60682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GM-PHD Update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AA3343-0763-454C-A036-B386CD8E8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2246543"/>
            <a:ext cx="6823075" cy="3225338"/>
          </a:xfrm>
          <a:noFill/>
        </p:spPr>
      </p:pic>
    </p:spTree>
    <p:extLst>
      <p:ext uri="{BB962C8B-B14F-4D97-AF65-F5344CB8AC3E}">
        <p14:creationId xmlns:p14="http://schemas.microsoft.com/office/powerpoint/2010/main" val="3425148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9AD35C8-776D-43E8-B3F7-759229FB4719}"/>
              </a:ext>
            </a:extLst>
          </p:cNvPr>
          <p:cNvSpPr/>
          <p:nvPr/>
        </p:nvSpPr>
        <p:spPr>
          <a:xfrm>
            <a:off x="4151971" y="2753503"/>
            <a:ext cx="4645272" cy="17879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\documentclass{article}&#10;\usepackage{amsmath}&#10;\pagestyle{empty}&#10;\begin{document}&#10;&#10;&#10;\begin{equation*}&#10; X_k = \left\{x_{k,1} ,..., x_{k,M(k)}\right\}\end{equation*}&#10;\begin{equation*}&#10; Z_k = \left\{z_{k,1} ,..., z_{k, N(k)}\right\} &#10;\end{equation*}&#10;&#10;\end{document}" title="IguanaTex Bitmap Display">
            <a:extLst>
              <a:ext uri="{FF2B5EF4-FFF2-40B4-BE49-F238E27FC236}">
                <a16:creationId xmlns:a16="http://schemas.microsoft.com/office/drawing/2014/main" id="{E59276D4-E218-46B7-8AEC-DB6B6EC6E7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987241"/>
            <a:ext cx="4381278" cy="1320525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F9B903-E79E-425E-A46A-2FF9E364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776" y="2166940"/>
            <a:ext cx="3106738" cy="2961128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Menge</a:t>
            </a:r>
            <a:r>
              <a:rPr lang="en-US" dirty="0"/>
              <a:t> an </a:t>
            </a:r>
            <a:r>
              <a:rPr lang="en-US" dirty="0" err="1"/>
              <a:t>Zufallszahlen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M(k) : </a:t>
            </a:r>
            <a:r>
              <a:rPr lang="en-US" dirty="0" err="1"/>
              <a:t>Anzahl</a:t>
            </a:r>
            <a:r>
              <a:rPr lang="en-US" dirty="0"/>
              <a:t> an 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N(k) : </a:t>
            </a:r>
            <a:r>
              <a:rPr lang="en-US" dirty="0" err="1"/>
              <a:t>Anzahl</a:t>
            </a:r>
            <a:r>
              <a:rPr lang="en-US" dirty="0"/>
              <a:t> an </a:t>
            </a:r>
            <a:r>
              <a:rPr lang="en-US" dirty="0" err="1"/>
              <a:t>Messpunkten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Zeitpunkt</a:t>
            </a:r>
            <a:r>
              <a:rPr lang="en-US" dirty="0"/>
              <a:t>: k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C7730B-D73A-4193-AD0B-5F8909C8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RFS – Random Finite Set</a:t>
            </a:r>
          </a:p>
        </p:txBody>
      </p:sp>
    </p:spTree>
    <p:extLst>
      <p:ext uri="{BB962C8B-B14F-4D97-AF65-F5344CB8AC3E}">
        <p14:creationId xmlns:p14="http://schemas.microsoft.com/office/powerpoint/2010/main" val="2514740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3D-Rekonstruktion und Abstandsschätzung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49B056-723B-EE4A-AD57-C34C243D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Abstandsschätzung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de-DE" b="0" i="1" dirty="0">
              <a:latin typeface="Cambria Math" panose="02040503050406030204" pitchFamily="18" charset="0"/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0BC9B2-4F68-0D4C-81DD-1098FEA7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7164288" cy="40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von MOT (Multiple </a:t>
            </a:r>
            <a:r>
              <a:rPr lang="de-DE" dirty="0" err="1"/>
              <a:t>Object</a:t>
            </a:r>
            <a:r>
              <a:rPr lang="de-DE" dirty="0"/>
              <a:t> Tracking)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000" y="1620000"/>
            <a:ext cx="838846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sequenzieller Prozess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anhand von Messungen die </a:t>
            </a:r>
            <a:r>
              <a:rPr lang="de-DE" b="1" dirty="0"/>
              <a:t>Anzahl</a:t>
            </a:r>
            <a:r>
              <a:rPr lang="de-DE" dirty="0"/>
              <a:t> und die </a:t>
            </a:r>
            <a:r>
              <a:rPr lang="de-DE" b="1" dirty="0"/>
              <a:t>dynamischen Zustände </a:t>
            </a:r>
            <a:r>
              <a:rPr lang="de-DE" dirty="0"/>
              <a:t>(Position und Geschwindigkeit) </a:t>
            </a:r>
            <a:r>
              <a:rPr lang="de-DE" b="1" dirty="0"/>
              <a:t>mehrerer Objekte </a:t>
            </a:r>
            <a:r>
              <a:rPr lang="de-DE" dirty="0"/>
              <a:t>bestimmen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basierend auf der </a:t>
            </a:r>
            <a:r>
              <a:rPr lang="de-DE" b="1" dirty="0"/>
              <a:t>Detektion</a:t>
            </a:r>
            <a:r>
              <a:rPr lang="de-DE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9" y="3742487"/>
            <a:ext cx="8173665" cy="17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D77FB-FBFC-F34F-B11B-70E8F5AB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3D-Rekonstruktion und Abstandsschätzung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C129DA-1294-6F48-B9D4-4CD0AAB4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75906"/>
            <a:ext cx="6387306" cy="47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03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E6CD75-CE23-465E-93C1-3B76D8A9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19" y="2204864"/>
            <a:ext cx="5371500" cy="4028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351F84-6AA1-4D9F-A720-91EB7EFB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Horizontschätzung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4D2CD-FA28-42EC-8757-35ADC3EF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Horizontzustände sind für die Abstandsschätzung in </a:t>
            </a:r>
            <a:r>
              <a:rPr lang="de-DE"/>
              <a:t>realer Umgebung </a:t>
            </a:r>
            <a:r>
              <a:rPr lang="de-DE" dirty="0"/>
              <a:t>erforderlich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Horizontzustand: Höhe und Winkel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i="1" dirty="0"/>
              <a:t>Constant Position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Kalman-Filter notwendig</a:t>
            </a:r>
            <a:endParaRPr lang="de-D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 jedem Zeitschritt werden drei </a:t>
            </a:r>
          </a:p>
          <a:p>
            <a:pPr marL="0" indent="0"/>
            <a:r>
              <a:rPr lang="de-DE" dirty="0"/>
              <a:t>Horizontkandidaten geliefert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077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beim MOT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32" y="2492896"/>
            <a:ext cx="4320480" cy="37228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730834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Objekte können Sichtfeld betreten (</a:t>
            </a:r>
            <a:r>
              <a:rPr lang="de-DE" dirty="0" err="1"/>
              <a:t>Birth</a:t>
            </a:r>
            <a:r>
              <a:rPr lang="de-DE" dirty="0"/>
              <a:t>) oder verlassen (Death) </a:t>
            </a:r>
            <a:r>
              <a:rPr lang="de-DE" dirty="0">
                <a:sym typeface="Wingdings" panose="05000000000000000000" pitchFamily="2" charset="2"/>
              </a:rPr>
              <a:t> Anzahl der zu erfassenden Objekte variable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49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beim MOT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730834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Sensor und Detektor sind nicht perfekt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Miss- und Falschdetektionen (</a:t>
            </a:r>
            <a:r>
              <a:rPr lang="de-DE" dirty="0" err="1"/>
              <a:t>Clutter</a:t>
            </a:r>
            <a:r>
              <a:rPr lang="de-DE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733931"/>
            <a:ext cx="4356016" cy="3366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33931"/>
            <a:ext cx="4356016" cy="3366012"/>
          </a:xfrm>
          <a:prstGeom prst="rect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2771800" y="479715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343840" y="478245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7000892" y="4084198"/>
            <a:ext cx="1260000" cy="41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343840" y="395349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884368" y="320810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360000" y="305033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Missdetektion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4759600" y="304480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Falschdetektion (</a:t>
            </a:r>
            <a:r>
              <a:rPr lang="de-DE" dirty="0" err="1"/>
              <a:t>Clutter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816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beim MOT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Datenassoziation nicht bekannt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945" y="2204864"/>
            <a:ext cx="5616624" cy="434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727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28CC8-BE79-45E8-B3A0-71C5B702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Constant Velocity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A8CDC-A3A3-4A44-8AB4-623ED5B0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Annahme: Objekte bewegen sich mit konstanter Geschwindigkeit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>
              <a:latin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i="1" dirty="0"/>
          </a:p>
          <a:p>
            <a:pPr marL="0" indent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CA98F0-8426-4367-B132-1718DF188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1464684" cy="11840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4589D6-4D50-494E-95E8-C1848442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6" y="3937606"/>
            <a:ext cx="3210931" cy="121987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D220B90-6B83-4324-8680-411076269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6" y="5517605"/>
            <a:ext cx="4173230" cy="6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77A4C-86E1-411F-9090-99890C84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(GNN)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F8841-B997-4519-AE82-347C5A2B0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Einfacher und schneller Algorithmus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Nur wahrscheinlichste Datenassoziation berücksichtigt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Kalman-Filter als Zustandsbeobachter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Schritte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Kalman-Prädiktion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Ermittlung der wahrscheinlichsten Hypothese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Kalman-Update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9637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49,9813"/>
  <p:tag name="LATEXADDIN" val="\documentclass{article}&#10;\usepackage{amsmath}&#10;\pagestyle{empty}&#10;\begin{document}&#10;&#10;\begin{equation*}&#10; X_k &#10;\end{equation*}&#10;&#10;&#10;\end{document}"/>
  <p:tag name="IGUANATEXSIZE" val="24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230,2212"/>
  <p:tag name="LATEXADDIN" val="\documentclass{article}&#10;\usepackage{amsmath}&#10;\pagestyle{empty}&#10;\begin{document}&#10;&#10;$p_{D,k}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4,7357"/>
  <p:tag name="LATEXADDIN" val="\documentclass{article}&#10;\usepackage{amsmath}&#10;\pagestyle{empty}&#10;\begin{document}&#10;&#10;$\kappa_k$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979"/>
  <p:tag name="ORIGINALWIDTH" val="1815,523"/>
  <p:tag name="LATEXADDIN" val="\documentclass{article}&#10;\usepackage{amsmath}&#10;\pagestyle{empty}&#10;\begin{document}&#10;&#10;&#10;$&#10; v_k(x) = \sum_{i=1}^{J_k} w_k^{(i)} \mathcal{N}(x;m_k^{(i)}, P_k^{(i)})&#10;$&#10;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,4852"/>
  <p:tag name="ORIGINALWIDTH" val="561,6797"/>
  <p:tag name="LATEXADDIN" val="\documentclass{article}&#10;\usepackage{amsmath}&#10;\pagestyle{empty}&#10;\begin{document}&#10;&#10;&#10;$p_{D,k} = 0.9$&#10;&#10;\end{document}"/>
  <p:tag name="IGUANATEXSIZE" val="20"/>
  <p:tag name="IGUANATEXCURSOR" val="9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,4852"/>
  <p:tag name="ORIGINALWIDTH" val="600,6749"/>
  <p:tag name="LATEXADDIN" val="\documentclass{article}&#10;\usepackage{amsmath}&#10;\pagestyle{empty}&#10;\begin{document}&#10;&#10;$p_{S,k} = 0.99$&#10;&#10;&#10;\end{document}"/>
  <p:tag name="IGUANATEXSIZE" val="20"/>
  <p:tag name="IGUANATEXCURSOR" val="9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503,937"/>
  <p:tag name="LATEXADDIN" val="\documentclass{article}&#10;\usepackage{amsmath}&#10;\pagestyle{empty}&#10;\begin{document}&#10;&#10;&#10;$\kappa_k = 0.01$&#10;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77,4278"/>
  <p:tag name="LATEXADDIN" val="\documentclass{article}&#10;\usepackage{amsmath}&#10;\pagestyle{empty}&#10;\begin{document}&#10;&#10;&#10;$R=0.75I_2$&#10;&#10;\end{document}"/>
  <p:tag name="IGUANATEXSIZE" val="20"/>
  <p:tag name="IGUANATEXCURSOR" val="8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81,1773"/>
  <p:tag name="LATEXADDIN" val="\documentclass{article}&#10;\usepackage{amsmath}&#10;\pagestyle{empty}&#10;\begin{document}&#10;&#10;&#10;$Q=0.01I_4$&#10;&#10;\end{document}"/>
  <p:tag name="IGUANATEXSIZE" val="20"/>
  <p:tag name="IGUANATEXCURSOR" val="8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2043"/>
  <p:tag name="ORIGINALWIDTH" val="1697,038"/>
  <p:tag name="LATEXADDIN" val="\documentclass{article}&#10;\usepackage{amsmath}&#10;\pagestyle{empty}&#10;\begin{document}&#10;&#10;\begin{equation*}&#10; v_k(x) = \sum_{i=1}^{J_k} w_k^{(i)} \mathcal{N}(x;m_k^{(i)}, P_k^{(i)})&#10;\end{equation*}&#10;&#10;&#10;\end{document}"/>
  <p:tag name="IGUANATEXSIZE" val="20"/>
  <p:tag name="IGUANATEXCURSOR" val="1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254,2182"/>
  <p:tag name="LATEXADDIN" val="\documentclass{article}&#10;\usepackage{amsmath}&#10;\pagestyle{empty}&#10;\begin{document}&#10;&#10;$J_{max}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329,2088"/>
  <p:tag name="LATEXADDIN" val="\documentclass{article}&#10;\usepackage{amsmath}&#10;\pagestyle{empty}&#10;\begin{document}&#10;&#10;\begin{equation*}&#10;  S_{k|k-1}&#10;\end{equation*}&#10;&#10;&#10;\end{document}"/>
  <p:tag name="IGUANATEXSIZE" val="20"/>
  <p:tag name="IGUANATEXCURSOR" val="11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85,48929"/>
  <p:tag name="LATEXADDIN" val="\documentclass{article}&#10;\usepackage{amsmath}&#10;\pagestyle{empty}&#10;\begin{document}&#10;&#10;$T$&#10;&#10;&#10;\end{document}"/>
  <p:tag name="IGUANATEXSIZE" val="20"/>
  <p:tag name="IGUANATEXCURSOR" val="8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25,9843"/>
  <p:tag name="LATEXADDIN" val="\documentclass{article}&#10;\usepackage{amsmath}&#10;\pagestyle{empty}&#10;\begin{document}&#10;&#10;$M&#10;$&#10;&#10;&#10;\end{document}"/>
  <p:tag name="IGUANATEXSIZE" val="20"/>
  <p:tag name="IGUANATEXCURSOR" val="8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2043"/>
  <p:tag name="ORIGINALWIDTH" val="1697,038"/>
  <p:tag name="LATEXADDIN" val="\documentclass{article}&#10;\usepackage{amsmath}&#10;\pagestyle{empty}&#10;\begin{document}&#10;&#10;\begin{equation*}&#10; v_k(x) = \sum_{i=1}^{J_k} w_k^{(i)} \mathcal{N}(x;m_k^{(i)}, P_k^{(i)})&#10;\end{equation*}&#10;&#10;&#10;\end{document}"/>
  <p:tag name="IGUANATEXSIZE" val="20"/>
  <p:tag name="IGUANATEXCURSOR" val="1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9517"/>
  <p:tag name="ORIGINALWIDTH" val="1283,839"/>
  <p:tag name="LATEXADDIN" val="\documentclass{article}&#10;\usepackage{amsmath}&#10;\pagestyle{empty}&#10;\begin{document}&#10;&#10;&#10;\begin{equation*}&#10; X_k = \left\{x_{k,1} ,..., x_{k,M(k)}\right\}\end{equation*}&#10;\begin{equation*}&#10; Z_k = \left\{z_{k,1} ,..., z_{k, N(k)}\right\} &#10;\end{equation*}&#10;&#10;\end{document}"/>
  <p:tag name="IGUANATEXSIZE" val="20"/>
  <p:tag name="IGUANATEXCURSOR" val="24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3,7346"/>
  <p:tag name="LATEXADDIN" val="\documentclass{article}&#10;\usepackage{amsmath}&#10;\pagestyle{empty}&#10;\begin{document}&#10;&#10;\begin{equation*}&#10; \Gamma_k &#10;\end{equation*}&#10;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206,2243"/>
  <p:tag name="LATEXADDIN" val="\documentclass{article}&#10;\usepackage{amsmath}&#10;\pagestyle{empty}&#10;\begin{document}&#10;&#10;$p_{S,k}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648,294"/>
  <p:tag name="LATEXADDIN" val="\documentclass{article}&#10;\usepackage{amsmath}&#10;\pagestyle{empty}&#10;\begin{document}&#10;&#10;\begin{equation*}&#10; X_k = \left[\bigcup_{\xi \in X_{k-1}} S_{k|k-1}(\xi)\right] \cup  \Gamma_k &#10;\end{equation*}&#10;&#10;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,9524"/>
  <p:tag name="ORIGINALWIDTH" val="1328,834"/>
  <p:tag name="LATEXADDIN" val="\documentclass{article}&#10;\usepackage{amsmath}&#10;\pagestyle{empty}&#10;\begin{document}&#10;&#10;\begin{equation*}&#10; Z_k = K_k \cup \left[ \bigcup_{x \in X_k} \Theta_k(x) \right]&#10;\end{equation*}&#10;&#10;&#10;\end{document}"/>
  <p:tag name="IGUANATEXSIZE" val="20"/>
  <p:tag name="IGUANATEXCURSOR" val="17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50,7312"/>
  <p:tag name="LATEXADDIN" val="\documentclass{article}&#10;\usepackage{amsmath}&#10;\pagestyle{empty}&#10;\begin{document}&#10;&#10;&#10;  $K_k$ &#10;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39,4826"/>
  <p:tag name="LATEXADDIN" val="\documentclass{article}&#10;\usepackage{amsmath}&#10;\pagestyle{empty}&#10;\begin{document}&#10;&#10;$ \Theta_k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7,4841"/>
  <p:tag name="LATEXADDIN" val="\documentclass{article}&#10;\usepackage{amsmath}&#10;\pagestyle{empty}&#10;\begin{document}&#10;&#10;$ Z_k$&#10;&#10;&#10;\end{document}"/>
  <p:tag name="IGUANATEXSIZE" val="20"/>
  <p:tag name="IGUANATEXCURSOR" val="8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666</Words>
  <Application>Microsoft Office PowerPoint</Application>
  <PresentationFormat>Bildschirmpräsentation (4:3)</PresentationFormat>
  <Paragraphs>160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Bitstream Charter</vt:lpstr>
      <vt:lpstr>Cambria Math</vt:lpstr>
      <vt:lpstr>Stafford</vt:lpstr>
      <vt:lpstr>Systemschrift Normal</vt:lpstr>
      <vt:lpstr>Wingdings</vt:lpstr>
      <vt:lpstr>Präsentationsvorlage_BWL9</vt:lpstr>
      <vt:lpstr>Projektseminar SoSe 2020</vt:lpstr>
      <vt:lpstr>Einführung</vt:lpstr>
      <vt:lpstr>Einführung</vt:lpstr>
      <vt:lpstr>Definition von MOT (Multiple Object Tracking)</vt:lpstr>
      <vt:lpstr>Probleme beim MOT</vt:lpstr>
      <vt:lpstr>Probleme beim MOT</vt:lpstr>
      <vt:lpstr>Probleme beim MOT</vt:lpstr>
      <vt:lpstr>Constant Velocity Model</vt:lpstr>
      <vt:lpstr>Global Nearest Neighbour (GNN) </vt:lpstr>
      <vt:lpstr>PowerPoint-Präsentation</vt:lpstr>
      <vt:lpstr>PowerPoint-Präsentation</vt:lpstr>
      <vt:lpstr>Einschränkungen und Vereinfachungen</vt:lpstr>
      <vt:lpstr>M/N-Logik</vt:lpstr>
      <vt:lpstr>Unbeständigkeit von Clutter</vt:lpstr>
      <vt:lpstr>M/N-Logik</vt:lpstr>
      <vt:lpstr>Gaussian Mixture –  Probability Hypothesis Density - Filter</vt:lpstr>
      <vt:lpstr>Multi-Objekt Zustand </vt:lpstr>
      <vt:lpstr>Multi-Objekt Messung</vt:lpstr>
      <vt:lpstr>Prädiktion und Update</vt:lpstr>
      <vt:lpstr>Anwendungsbeispiel</vt:lpstr>
      <vt:lpstr>Anwendungsbeispiel</vt:lpstr>
      <vt:lpstr>3D-Rekonstruktion</vt:lpstr>
      <vt:lpstr>3D-Rekonstruktion</vt:lpstr>
      <vt:lpstr>3D-Rekonstruktion</vt:lpstr>
      <vt:lpstr>Evaluation</vt:lpstr>
      <vt:lpstr>Evaluation – Simulierte Bilddaten</vt:lpstr>
      <vt:lpstr>Evaluation: GNN</vt:lpstr>
      <vt:lpstr>Evaluation: GNN</vt:lpstr>
      <vt:lpstr>Evaluation: GM-PHD</vt:lpstr>
      <vt:lpstr>Evaluation: GM-PHD</vt:lpstr>
      <vt:lpstr>Evaluation: Abweichungen</vt:lpstr>
      <vt:lpstr>Fazit</vt:lpstr>
      <vt:lpstr> Referenzen </vt:lpstr>
      <vt:lpstr>Fazit</vt:lpstr>
      <vt:lpstr>Pruning</vt:lpstr>
      <vt:lpstr>GM-PHD Prädiktion</vt:lpstr>
      <vt:lpstr>GM-PHD Update</vt:lpstr>
      <vt:lpstr>RFS – Random Finite Set</vt:lpstr>
      <vt:lpstr>3D-Rekonstruktion und Abstandsschätzung</vt:lpstr>
      <vt:lpstr>3D-Rekonstruktion und Abstandsschätzung</vt:lpstr>
      <vt:lpstr>Horizontschätzung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 Henrique Schelp Langebdyk</cp:lastModifiedBy>
  <cp:revision>178</cp:revision>
  <dcterms:created xsi:type="dcterms:W3CDTF">2009-12-23T09:42:49Z</dcterms:created>
  <dcterms:modified xsi:type="dcterms:W3CDTF">2020-11-05T16:07:14Z</dcterms:modified>
</cp:coreProperties>
</file>